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61" r:id="rId2"/>
    <p:sldMasterId id="2147483674" r:id="rId3"/>
  </p:sldMasterIdLst>
  <p:notesMasterIdLst>
    <p:notesMasterId r:id="rId18"/>
  </p:notesMasterIdLst>
  <p:sldIdLst>
    <p:sldId id="312" r:id="rId4"/>
    <p:sldId id="257" r:id="rId5"/>
    <p:sldId id="290" r:id="rId6"/>
    <p:sldId id="258" r:id="rId7"/>
    <p:sldId id="264" r:id="rId8"/>
    <p:sldId id="259" r:id="rId9"/>
    <p:sldId id="310" r:id="rId10"/>
    <p:sldId id="313" r:id="rId11"/>
    <p:sldId id="311" r:id="rId12"/>
    <p:sldId id="314" r:id="rId13"/>
    <p:sldId id="315" r:id="rId14"/>
    <p:sldId id="316" r:id="rId15"/>
    <p:sldId id="282" r:id="rId16"/>
    <p:sldId id="265" r:id="rId17"/>
  </p:sldIdLst>
  <p:sldSz cx="18288000" cy="10288588"/>
  <p:notesSz cx="6858000" cy="9144000"/>
  <p:embeddedFontLst>
    <p:embeddedFont>
      <p:font typeface="Calibri" panose="020F0502020204030204" pitchFamily="34" charset="0"/>
      <p:regular r:id="rId19"/>
      <p:bold r:id="rId20"/>
      <p:italic r:id="rId21"/>
      <p:boldItalic r:id="rId22"/>
    </p:embeddedFont>
    <p:embeddedFont>
      <p:font typeface="Calibri Light" panose="020F0302020204030204" pitchFamily="34" charset="0"/>
      <p:regular r:id="rId23"/>
      <p:italic r:id="rId24"/>
    </p:embeddedFont>
    <p:embeddedFont>
      <p:font typeface="Consolas" panose="020B0609020204030204" pitchFamily="49" charset="0"/>
      <p:regular r:id="rId25"/>
      <p:bold r:id="rId26"/>
      <p:italic r:id="rId27"/>
      <p:boldItalic r:id="rId28"/>
    </p:embeddedFont>
    <p:embeddedFont>
      <p:font typeface="Roboto" panose="02000000000000000000" pitchFamily="2" charset="0"/>
      <p:regular r:id="rId29"/>
      <p:bold r:id="rId30"/>
      <p:italic r:id="rId31"/>
      <p:boldItalic r:id="rId3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kitha Nair" initials="NN" lastIdx="1" clrIdx="0">
    <p:extLst>
      <p:ext uri="{19B8F6BF-5375-455C-9EA6-DF929625EA0E}">
        <p15:presenceInfo xmlns:p15="http://schemas.microsoft.com/office/powerpoint/2012/main" userId="a223d0b169bb912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21" autoAdjust="0"/>
    <p:restoredTop sz="94061" autoAdjust="0"/>
  </p:normalViewPr>
  <p:slideViewPr>
    <p:cSldViewPr snapToGrid="0">
      <p:cViewPr varScale="1">
        <p:scale>
          <a:sx n="66" d="100"/>
          <a:sy n="66" d="100"/>
        </p:scale>
        <p:origin x="108"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notesMaster" Target="notesMasters/notesMaster1.xml"/><Relationship Id="rId26" Type="http://schemas.openxmlformats.org/officeDocument/2006/relationships/font" Target="fonts/font8.fntdata"/><Relationship Id="rId21" Type="http://schemas.openxmlformats.org/officeDocument/2006/relationships/font" Target="fonts/font3.fntdata"/><Relationship Id="rId34"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7.fntdata"/><Relationship Id="rId33"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viewProps" Target="viewProps.xml"/><Relationship Id="rId8" Type="http://schemas.openxmlformats.org/officeDocument/2006/relationships/slide" Target="slides/slide5.xml"/><Relationship Id="rId3" Type="http://schemas.openxmlformats.org/officeDocument/2006/relationships/slideMaster" Target="slideMasters/slideMaster3.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10-25T09:20:39.134" idx="1">
    <p:pos x="2330" y="2579"/>
    <p:text>Please fix the alignment of the box so it fits the slide.</p:text>
    <p:extLst>
      <p:ext uri="{C676402C-5697-4E1C-873F-D02D1690AC5C}">
        <p15:threadingInfo xmlns:p15="http://schemas.microsoft.com/office/powerpoint/2012/main" timeZoneBias="-330"/>
      </p:ext>
    </p:extLst>
  </p:cm>
</p:cmLst>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10/25/2023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extLst>
      <p:ext uri="{BB962C8B-B14F-4D97-AF65-F5344CB8AC3E}">
        <p14:creationId xmlns:p14="http://schemas.microsoft.com/office/powerpoint/2010/main" val="249769722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p:cNvPicPr>
            <a:picLocks noChangeAspect="1"/>
          </p:cNvPicPr>
          <p:nvPr userDrawn="1"/>
        </p:nvPicPr>
        <p:blipFill>
          <a:blip r:embed="rId2"/>
          <a:stretch>
            <a:fillRect/>
          </a:stretch>
        </p:blipFill>
        <p:spPr>
          <a:xfrm>
            <a:off x="-5246" y="1"/>
            <a:ext cx="18298873" cy="102888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stretch>
            <a:fillRect/>
          </a:stretch>
        </a:blip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p:cNvPicPr preferRelativeResize="0"/>
          <p:nvPr userDrawn="1"/>
        </p:nvPicPr>
        <p:blipFill rotWithShape="1">
          <a:blip r:embed="rId2"/>
          <a:srcRect/>
          <a:stretch>
            <a:fillRect/>
          </a:stretch>
        </p:blipFill>
        <p:spPr>
          <a:xfrm>
            <a:off x="13389625" y="1924559"/>
            <a:ext cx="4032449" cy="55485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39750" indent="-360045"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845529E2-7F1C-8B7D-EFD1-698725115D16}"/>
              </a:ext>
            </a:extLst>
          </p:cNvPr>
          <p:cNvPicPr>
            <a:picLocks noChangeAspect="1"/>
          </p:cNvPicPr>
          <p:nvPr/>
        </p:nvPicPr>
        <p:blipFill>
          <a:blip r:embed="rId2"/>
          <a:stretch>
            <a:fillRect/>
          </a:stretch>
        </p:blipFill>
        <p:spPr>
          <a:xfrm>
            <a:off x="7555924" y="1889436"/>
            <a:ext cx="2923390" cy="2855404"/>
          </a:xfrm>
          <a:prstGeom prst="rect">
            <a:avLst/>
          </a:prstGeom>
        </p:spPr>
      </p:pic>
      <p:sp>
        <p:nvSpPr>
          <p:cNvPr id="6" name="Title 1">
            <a:extLst>
              <a:ext uri="{FF2B5EF4-FFF2-40B4-BE49-F238E27FC236}">
                <a16:creationId xmlns:a16="http://schemas.microsoft.com/office/drawing/2014/main" id="{BC61C87E-BDE4-9886-722F-264F10901747}"/>
              </a:ext>
            </a:extLst>
          </p:cNvPr>
          <p:cNvSpPr>
            <a:spLocks noGrp="1"/>
          </p:cNvSpPr>
          <p:nvPr>
            <p:ph type="ctrTitle"/>
          </p:nvPr>
        </p:nvSpPr>
        <p:spPr>
          <a:xfrm>
            <a:off x="3709066" y="5640928"/>
            <a:ext cx="10744199" cy="2271712"/>
          </a:xfrm>
          <a:noFill/>
        </p:spPr>
        <p:txBody>
          <a:bodyPr anchor="ctr">
            <a:normAutofit/>
          </a:bodyPr>
          <a:lstStyle/>
          <a:p>
            <a:r>
              <a:rPr lang="en-US" sz="4800" b="1" dirty="0">
                <a:solidFill>
                  <a:schemeClr val="bg1"/>
                </a:solidFill>
              </a:rPr>
              <a:t>Programming with Golang</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 Demonstration (contd.)</a:t>
            </a:r>
          </a:p>
        </p:txBody>
      </p:sp>
      <p:sp>
        <p:nvSpPr>
          <p:cNvPr id="3" name="Rectangle: Rounded Corners 2"/>
          <p:cNvSpPr/>
          <p:nvPr/>
        </p:nvSpPr>
        <p:spPr bwMode="auto">
          <a:xfrm>
            <a:off x="435427" y="2056980"/>
            <a:ext cx="10421258" cy="740633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fmt.Println</a:t>
            </a:r>
            <a:r>
              <a:rPr lang="en-US" sz="2400" dirty="0">
                <a:solidFill>
                  <a:srgbClr val="404040"/>
                </a:solidFill>
                <a:latin typeface="Consolas" panose="020B0609020204030204" pitchFamily="49" charset="0"/>
                <a:cs typeface="Arial" panose="020B0604020202020204" pitchFamily="34" charset="0"/>
                <a:sym typeface="Arial" panose="020B0604020202020204"/>
              </a:rPr>
              <a:t>("Published articles: ", </a:t>
            </a:r>
            <a:r>
              <a:rPr lang="en-US" sz="2400" dirty="0" err="1">
                <a:solidFill>
                  <a:srgbClr val="404040"/>
                </a:solidFill>
                <a:latin typeface="Consolas" panose="020B0609020204030204" pitchFamily="49" charset="0"/>
                <a:cs typeface="Arial" panose="020B0604020202020204" pitchFamily="34" charset="0"/>
                <a:sym typeface="Arial" panose="020B0604020202020204"/>
              </a:rPr>
              <a:t>a.particles</a:t>
            </a:r>
            <a:r>
              <a:rPr lang="en-US" sz="2400" dirty="0">
                <a:solidFill>
                  <a:srgbClr val="404040"/>
                </a:solidFill>
                <a:latin typeface="Consolas" panose="020B0609020204030204" pitchFamily="49" charset="0"/>
                <a:cs typeface="Arial" panose="020B0604020202020204" pitchFamily="34" charset="0"/>
                <a:sym typeface="Arial" panose="020B0604020202020204"/>
              </a:rPr>
              <a: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fmt.Println</a:t>
            </a:r>
            <a:r>
              <a:rPr lang="en-US" sz="2400" dirty="0">
                <a:solidFill>
                  <a:srgbClr val="404040"/>
                </a:solidFill>
                <a:latin typeface="Consolas" panose="020B0609020204030204" pitchFamily="49" charset="0"/>
                <a:cs typeface="Arial" panose="020B0604020202020204" pitchFamily="34" charset="0"/>
                <a:sym typeface="Arial" panose="020B0604020202020204"/>
              </a:rPr>
              <a:t>("Salary: ", </a:t>
            </a:r>
            <a:r>
              <a:rPr lang="en-US" sz="2400" dirty="0" err="1">
                <a:solidFill>
                  <a:srgbClr val="404040"/>
                </a:solidFill>
                <a:latin typeface="Consolas" panose="020B0609020204030204" pitchFamily="49" charset="0"/>
                <a:cs typeface="Arial" panose="020B0604020202020204" pitchFamily="34" charset="0"/>
                <a:sym typeface="Arial" panose="020B0604020202020204"/>
              </a:rPr>
              <a:t>a.salary</a:t>
            </a:r>
            <a:r>
              <a:rPr lang="en-US" sz="2400" dirty="0">
                <a:solidFill>
                  <a:srgbClr val="404040"/>
                </a:solidFill>
                <a:latin typeface="Consolas" panose="020B0609020204030204" pitchFamily="49" charset="0"/>
                <a:cs typeface="Arial" panose="020B0604020202020204" pitchFamily="34" charset="0"/>
                <a:sym typeface="Arial" panose="020B0604020202020204"/>
              </a:rPr>
              <a: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a:t>
            </a:r>
          </a:p>
          <a:p>
            <a:pPr marL="179705"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panose="020B0604020202020204"/>
              </a:rPr>
              <a:t>func</a:t>
            </a:r>
            <a:r>
              <a:rPr lang="en-US" sz="2400" dirty="0">
                <a:solidFill>
                  <a:srgbClr val="404040"/>
                </a:solidFill>
                <a:latin typeface="Consolas" panose="020B0609020204030204" pitchFamily="49" charset="0"/>
                <a:cs typeface="Arial" panose="020B0604020202020204" pitchFamily="34" charset="0"/>
                <a:sym typeface="Arial" panose="020B0604020202020204"/>
              </a:rPr>
              <a:t> main()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res := author{</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name:	 "Sona",</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branch: "CSE",</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particles: 203,</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salary: 34000,</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res.show</a:t>
            </a:r>
            <a:r>
              <a:rPr lang="en-US" sz="2400" dirty="0">
                <a:solidFill>
                  <a:srgbClr val="404040"/>
                </a:solidFill>
                <a:latin typeface="Consolas" panose="020B0609020204030204" pitchFamily="49" charset="0"/>
                <a:cs typeface="Arial" panose="020B0604020202020204" pitchFamily="34" charset="0"/>
                <a:sym typeface="Arial" panose="020B0604020202020204"/>
              </a:rPr>
              <a:t>() }</a:t>
            </a:r>
          </a:p>
        </p:txBody>
      </p:sp>
      <p:sp>
        <p:nvSpPr>
          <p:cNvPr id="5" name="Rectangle: Rounded Corners 4"/>
          <p:cNvSpPr/>
          <p:nvPr/>
        </p:nvSpPr>
        <p:spPr bwMode="auto">
          <a:xfrm>
            <a:off x="11582400" y="3485883"/>
            <a:ext cx="5805711" cy="2726231"/>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Author's Name:  Sona</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Branch Name:  CSE</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Published articles:  203</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Salary:  34000</a:t>
            </a:r>
          </a:p>
        </p:txBody>
      </p:sp>
      <p:sp>
        <p:nvSpPr>
          <p:cNvPr id="6" name="Rectangle: Rounded Corners 5"/>
          <p:cNvSpPr/>
          <p:nvPr/>
        </p:nvSpPr>
        <p:spPr bwMode="auto">
          <a:xfrm>
            <a:off x="4198255" y="1624111"/>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
        <p:nvSpPr>
          <p:cNvPr id="7" name="Rectangle: Rounded Corners 6"/>
          <p:cNvSpPr/>
          <p:nvPr/>
        </p:nvSpPr>
        <p:spPr bwMode="auto">
          <a:xfrm>
            <a:off x="12930957" y="3034667"/>
            <a:ext cx="3044369"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Output</a:t>
            </a:r>
          </a:p>
        </p:txBody>
      </p:sp>
    </p:spTree>
    <p:extLst>
      <p:ext uri="{BB962C8B-B14F-4D97-AF65-F5344CB8AC3E}">
        <p14:creationId xmlns:p14="http://schemas.microsoft.com/office/powerpoint/2010/main" val="149428953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left)">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Methods on Built-in Types</a:t>
            </a:r>
          </a:p>
        </p:txBody>
      </p:sp>
      <p:sp>
        <p:nvSpPr>
          <p:cNvPr id="3" name="Rectangle: Rounded Corners 2"/>
          <p:cNvSpPr/>
          <p:nvPr/>
        </p:nvSpPr>
        <p:spPr bwMode="auto">
          <a:xfrm>
            <a:off x="1567543" y="3983332"/>
            <a:ext cx="15080343" cy="464862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type </a:t>
            </a:r>
            <a:r>
              <a:rPr lang="en-US" sz="2400" dirty="0" err="1">
                <a:solidFill>
                  <a:srgbClr val="404040"/>
                </a:solidFill>
                <a:latin typeface="Consolas" panose="020B0609020204030204" pitchFamily="49" charset="0"/>
                <a:cs typeface="Arial" panose="020B0604020202020204" pitchFamily="34" charset="0"/>
                <a:sym typeface="Arial" panose="020B0604020202020204"/>
              </a:rPr>
              <a:t>MyFloat</a:t>
            </a:r>
            <a:r>
              <a:rPr lang="en-US" sz="2400" dirty="0">
                <a:solidFill>
                  <a:srgbClr val="404040"/>
                </a:solidFill>
                <a:latin typeface="Consolas" panose="020B0609020204030204" pitchFamily="49" charset="0"/>
                <a:cs typeface="Arial" panose="020B0604020202020204" pitchFamily="34" charset="0"/>
                <a:sym typeface="Arial" panose="020B0604020202020204"/>
              </a:rPr>
              <a:t> float64</a:t>
            </a:r>
          </a:p>
          <a:p>
            <a:pPr marL="179705"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panose="020B0604020202020204"/>
              </a:rPr>
              <a:t>func</a:t>
            </a:r>
            <a:r>
              <a:rPr lang="en-US" sz="2400" dirty="0">
                <a:solidFill>
                  <a:srgbClr val="404040"/>
                </a:solidFill>
                <a:latin typeface="Consolas" panose="020B0609020204030204" pitchFamily="49" charset="0"/>
                <a:cs typeface="Arial" panose="020B0604020202020204" pitchFamily="34" charset="0"/>
                <a:sym typeface="Arial" panose="020B0604020202020204"/>
              </a:rPr>
              <a:t> (f </a:t>
            </a:r>
            <a:r>
              <a:rPr lang="en-US" sz="2400" dirty="0" err="1">
                <a:solidFill>
                  <a:srgbClr val="404040"/>
                </a:solidFill>
                <a:latin typeface="Consolas" panose="020B0609020204030204" pitchFamily="49" charset="0"/>
                <a:cs typeface="Arial" panose="020B0604020202020204" pitchFamily="34" charset="0"/>
                <a:sym typeface="Arial" panose="020B0604020202020204"/>
              </a:rPr>
              <a:t>MyFloat</a:t>
            </a:r>
            <a:r>
              <a:rPr lang="en-US" sz="2400" dirty="0">
                <a:solidFill>
                  <a:srgbClr val="404040"/>
                </a:solidFill>
                <a:latin typeface="Consolas" panose="020B0609020204030204" pitchFamily="49" charset="0"/>
                <a:cs typeface="Arial" panose="020B0604020202020204" pitchFamily="34" charset="0"/>
                <a:sym typeface="Arial" panose="020B0604020202020204"/>
              </a:rPr>
              <a:t>) Absolute() </a:t>
            </a:r>
            <a:r>
              <a:rPr lang="en-US" sz="2400" dirty="0" err="1">
                <a:solidFill>
                  <a:srgbClr val="404040"/>
                </a:solidFill>
                <a:latin typeface="Consolas" panose="020B0609020204030204" pitchFamily="49" charset="0"/>
                <a:cs typeface="Arial" panose="020B0604020202020204" pitchFamily="34" charset="0"/>
                <a:sym typeface="Arial" panose="020B0604020202020204"/>
              </a:rPr>
              <a:t>MyFloat</a:t>
            </a:r>
            <a:r>
              <a:rPr lang="en-US" sz="2400" dirty="0">
                <a:solidFill>
                  <a:srgbClr val="404040"/>
                </a:solidFill>
                <a:latin typeface="Consolas" panose="020B0609020204030204" pitchFamily="49" charset="0"/>
                <a:cs typeface="Arial" panose="020B0604020202020204" pitchFamily="34" charset="0"/>
                <a:sym typeface="Arial" panose="020B0604020202020204"/>
              </a:rPr>
              <a: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if f &lt; 0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return -f</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return f</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a:t>
            </a:r>
          </a:p>
        </p:txBody>
      </p:sp>
      <p:sp>
        <p:nvSpPr>
          <p:cNvPr id="6" name="Rectangle: Rounded Corners 5"/>
          <p:cNvSpPr/>
          <p:nvPr/>
        </p:nvSpPr>
        <p:spPr bwMode="auto">
          <a:xfrm>
            <a:off x="7696198" y="3554513"/>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
        <p:nvSpPr>
          <p:cNvPr id="4" name="Rectangle: Rounded Corners 3">
            <a:extLst>
              <a:ext uri="{FF2B5EF4-FFF2-40B4-BE49-F238E27FC236}">
                <a16:creationId xmlns:a16="http://schemas.microsoft.com/office/drawing/2014/main" id="{734B3B29-EBB3-722D-2F5A-02DEF64C099E}"/>
              </a:ext>
            </a:extLst>
          </p:cNvPr>
          <p:cNvSpPr/>
          <p:nvPr/>
        </p:nvSpPr>
        <p:spPr bwMode="auto">
          <a:xfrm>
            <a:off x="493486" y="1656628"/>
            <a:ext cx="16154400" cy="941429"/>
          </a:xfrm>
          <a:prstGeom prst="roundRect">
            <a:avLst/>
          </a:prstGeom>
          <a:solidFill>
            <a:schemeClr val="accent4">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In Go, you can define methods on built-in types as well. For example, you can create methods on a float64 type:</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Tree>
    <p:extLst>
      <p:ext uri="{BB962C8B-B14F-4D97-AF65-F5344CB8AC3E}">
        <p14:creationId xmlns:p14="http://schemas.microsoft.com/office/powerpoint/2010/main" val="37468225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Embedded Type and Methods</a:t>
            </a:r>
          </a:p>
        </p:txBody>
      </p:sp>
      <p:sp>
        <p:nvSpPr>
          <p:cNvPr id="3" name="Rectangle: Rounded Corners 2"/>
          <p:cNvSpPr/>
          <p:nvPr/>
        </p:nvSpPr>
        <p:spPr bwMode="auto">
          <a:xfrm>
            <a:off x="1567543" y="3983332"/>
            <a:ext cx="15210971" cy="5683181"/>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type Contact struct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Email string</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Phone string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type Person struct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Name string</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Contact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p := Person{Name: "Alice", Contact: Contact{Email: "alice@example.com",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Phone: "123-456-7890"}} email := </a:t>
            </a:r>
            <a:r>
              <a:rPr lang="en-US" sz="2400" dirty="0" err="1">
                <a:solidFill>
                  <a:srgbClr val="404040"/>
                </a:solidFill>
                <a:latin typeface="Consolas" panose="020B0609020204030204" pitchFamily="49" charset="0"/>
                <a:cs typeface="Arial" panose="020B0604020202020204" pitchFamily="34" charset="0"/>
                <a:sym typeface="Arial" panose="020B0604020202020204"/>
              </a:rPr>
              <a:t>p.Email</a:t>
            </a:r>
            <a:endParaRPr lang="en-US" sz="2400" dirty="0">
              <a:solidFill>
                <a:srgbClr val="404040"/>
              </a:solidFill>
              <a:latin typeface="Consolas" panose="020B0609020204030204" pitchFamily="49" charset="0"/>
              <a:cs typeface="Arial" panose="020B0604020202020204" pitchFamily="34" charset="0"/>
              <a:sym typeface="Arial" panose="020B0604020202020204"/>
            </a:endParaRPr>
          </a:p>
        </p:txBody>
      </p:sp>
      <p:sp>
        <p:nvSpPr>
          <p:cNvPr id="6" name="Rectangle: Rounded Corners 5"/>
          <p:cNvSpPr/>
          <p:nvPr/>
        </p:nvSpPr>
        <p:spPr bwMode="auto">
          <a:xfrm>
            <a:off x="7696198" y="3554513"/>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
        <p:nvSpPr>
          <p:cNvPr id="4" name="Rectangle: Rounded Corners 3">
            <a:extLst>
              <a:ext uri="{FF2B5EF4-FFF2-40B4-BE49-F238E27FC236}">
                <a16:creationId xmlns:a16="http://schemas.microsoft.com/office/drawing/2014/main" id="{734B3B29-EBB3-722D-2F5A-02DEF64C099E}"/>
              </a:ext>
            </a:extLst>
          </p:cNvPr>
          <p:cNvSpPr/>
          <p:nvPr/>
        </p:nvSpPr>
        <p:spPr bwMode="auto">
          <a:xfrm>
            <a:off x="493486" y="1656628"/>
            <a:ext cx="16168914" cy="1681658"/>
          </a:xfrm>
          <a:prstGeom prst="roundRect">
            <a:avLst/>
          </a:prstGeom>
          <a:solidFill>
            <a:schemeClr val="accent4">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In Go, you can embed types within other types (composition) and define methods on the enclosing type, allowing methods of the embedded type to be accessed through the enclosing type. This concept is similar to inheritance in traditional object-oriented programming.</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Tree>
    <p:extLst>
      <p:ext uri="{BB962C8B-B14F-4D97-AF65-F5344CB8AC3E}">
        <p14:creationId xmlns:p14="http://schemas.microsoft.com/office/powerpoint/2010/main" val="109885221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Summary</a:t>
            </a:r>
          </a:p>
        </p:txBody>
      </p:sp>
      <p:sp>
        <p:nvSpPr>
          <p:cNvPr id="7" name="Content Placeholder 6"/>
          <p:cNvSpPr>
            <a:spLocks noGrp="1"/>
          </p:cNvSpPr>
          <p:nvPr>
            <p:ph idx="1"/>
          </p:nvPr>
        </p:nvSpPr>
        <p:spPr/>
        <p:txBody>
          <a:bodyPr/>
          <a:lstStyle/>
          <a:p>
            <a:pPr marL="179705" indent="0">
              <a:buNone/>
            </a:pPr>
            <a:r>
              <a:rPr lang="en-US" dirty="0"/>
              <a:t>In this lesson, you have learned to:</a:t>
            </a:r>
          </a:p>
          <a:p>
            <a:r>
              <a:rPr lang="en-US" dirty="0"/>
              <a:t>Use methods in Go programming</a:t>
            </a:r>
            <a:endParaRPr lang="en-IN"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fade">
                                      <p:cBhvr>
                                        <p:cTn id="14" dur="1000"/>
                                        <p:tgtEl>
                                          <p:spTgt spid="7">
                                            <p:txEl>
                                              <p:pRg st="1" end="1"/>
                                            </p:txEl>
                                          </p:spTgt>
                                        </p:tgtEl>
                                      </p:cBhvr>
                                    </p:animEffect>
                                    <p:anim calcmode="lin" valueType="num">
                                      <p:cBhvr>
                                        <p:cTn id="15"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2: </a:t>
            </a:r>
          </a:p>
          <a:p>
            <a:pPr algn="ctr"/>
            <a:r>
              <a:rPr lang="en-US" sz="6000" b="1" dirty="0">
                <a:solidFill>
                  <a:schemeClr val="bg1"/>
                </a:solidFill>
                <a:latin typeface="Arial" panose="020B0604020202020204" pitchFamily="34" charset="0"/>
                <a:cs typeface="Arial" panose="020B0604020202020204" pitchFamily="34" charset="0"/>
              </a:rPr>
              <a:t>Core Go Concepts</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dirty="0">
                <a:solidFill>
                  <a:schemeClr val="bg1"/>
                </a:solidFill>
              </a:rPr>
              <a:t>2. Data Types in Go</a:t>
            </a:r>
            <a:endParaRPr lang="en-US" sz="2550"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dirty="0">
                <a:solidFill>
                  <a:schemeClr val="bg1"/>
                </a:solidFill>
              </a:rPr>
              <a:t>3. Arrays and Slices</a:t>
            </a:r>
            <a:endParaRPr lang="en-IN" sz="2550" dirty="0">
              <a:solidFill>
                <a:schemeClr val="bg1"/>
              </a:solidFill>
              <a:sym typeface="+mn-ea"/>
            </a:endParaRPr>
          </a:p>
        </p:txBody>
      </p:sp>
      <p:grpSp>
        <p:nvGrpSpPr>
          <p:cNvPr id="2" name="Group 1"/>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a:t>
              </a:r>
              <a:r>
                <a:rPr lang="en-US" sz="2700" dirty="0">
                  <a:solidFill>
                    <a:schemeClr val="bg1"/>
                  </a:solidFill>
                </a:rPr>
                <a:t>1</a:t>
              </a:r>
            </a:p>
          </p:txBody>
        </p:sp>
      </p:grpSp>
      <p:pic>
        <p:nvPicPr>
          <p:cNvPr id="11" name="Picture 10"/>
          <p:cNvPicPr>
            <a:picLocks noChangeAspect="1"/>
          </p:cNvPicPr>
          <p:nvPr/>
        </p:nvPicPr>
        <p:blipFill>
          <a:blip r:embed="rId3"/>
          <a:stretch>
            <a:fillRect/>
          </a:stretch>
        </p:blipFill>
        <p:spPr>
          <a:xfrm>
            <a:off x="10003899" y="6205940"/>
            <a:ext cx="6493331" cy="842010"/>
          </a:xfrm>
          <a:prstGeom prst="rect">
            <a:avLst/>
          </a:prstGeom>
        </p:spPr>
      </p:pic>
      <p:sp>
        <p:nvSpPr>
          <p:cNvPr id="12" name="TextBox 11"/>
          <p:cNvSpPr txBox="1"/>
          <p:nvPr/>
        </p:nvSpPr>
        <p:spPr>
          <a:xfrm>
            <a:off x="10192199" y="6387450"/>
            <a:ext cx="6226814" cy="484748"/>
          </a:xfrm>
          <a:prstGeom prst="rect">
            <a:avLst/>
          </a:prstGeom>
          <a:noFill/>
        </p:spPr>
        <p:txBody>
          <a:bodyPr wrap="square" rtlCol="0">
            <a:spAutoFit/>
          </a:bodyPr>
          <a:lstStyle/>
          <a:p>
            <a:r>
              <a:rPr lang="en-US" sz="2550" b="1" dirty="0">
                <a:solidFill>
                  <a:schemeClr val="bg1"/>
                </a:solidFill>
              </a:rPr>
              <a:t>4. </a:t>
            </a:r>
            <a:r>
              <a:rPr lang="en-US" sz="2550" b="1" dirty="0">
                <a:solidFill>
                  <a:schemeClr val="bg1"/>
                </a:solidFill>
                <a:sym typeface="+mn-ea"/>
              </a:rPr>
              <a:t>Go Maps and Functions</a:t>
            </a:r>
            <a:endParaRPr lang="en-IN" sz="2550" b="1" dirty="0">
              <a:solidFill>
                <a:schemeClr val="bg1"/>
              </a:solidFill>
              <a:sym typeface="+mn-ea"/>
            </a:endParaRPr>
          </a:p>
        </p:txBody>
      </p:sp>
      <p:pic>
        <p:nvPicPr>
          <p:cNvPr id="19" name="Picture 18" descr="A group of people working on a computer&#10;&#10;Description automatically generated"/>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p:cNvPicPr>
            <a:picLocks noChangeAspect="1"/>
          </p:cNvPicPr>
          <p:nvPr/>
        </p:nvPicPr>
        <p:blipFill>
          <a:blip r:embed="rId3"/>
          <a:stretch>
            <a:fillRect/>
          </a:stretch>
        </p:blipFill>
        <p:spPr>
          <a:xfrm>
            <a:off x="10003897" y="3287044"/>
            <a:ext cx="6493331" cy="842429"/>
          </a:xfrm>
          <a:prstGeom prst="rect">
            <a:avLst/>
          </a:prstGeom>
        </p:spPr>
      </p:pic>
      <p:sp>
        <p:nvSpPr>
          <p:cNvPr id="20" name="TextBox 19"/>
          <p:cNvSpPr txBox="1"/>
          <p:nvPr/>
        </p:nvSpPr>
        <p:spPr>
          <a:xfrm>
            <a:off x="10192199" y="3475530"/>
            <a:ext cx="6226814" cy="484748"/>
          </a:xfrm>
          <a:prstGeom prst="rect">
            <a:avLst/>
          </a:prstGeom>
          <a:noFill/>
        </p:spPr>
        <p:txBody>
          <a:bodyPr wrap="square" rtlCol="0">
            <a:spAutoFit/>
          </a:bodyPr>
          <a:lstStyle/>
          <a:p>
            <a:r>
              <a:rPr lang="en-US" sz="2550" dirty="0">
                <a:solidFill>
                  <a:schemeClr val="bg1"/>
                </a:solidFill>
              </a:rPr>
              <a:t>1.</a:t>
            </a:r>
            <a:r>
              <a:rPr lang="en-US" sz="2550" dirty="0">
                <a:solidFill>
                  <a:schemeClr val="bg1"/>
                </a:solidFill>
                <a:latin typeface="Roboto" panose="02000000000000000000" pitchFamily="2" charset="0"/>
              </a:rPr>
              <a:t> </a:t>
            </a:r>
            <a:r>
              <a:rPr lang="en-US" sz="2550" dirty="0">
                <a:solidFill>
                  <a:schemeClr val="bg1"/>
                </a:solidFill>
              </a:rPr>
              <a:t>Go Scope</a:t>
            </a:r>
            <a:endParaRPr lang="en-US" sz="2550" dirty="0">
              <a:solidFill>
                <a:schemeClr val="bg1"/>
              </a:solidFill>
              <a:sym typeface="+mn-e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Introduction to Methods </a:t>
            </a:r>
          </a:p>
          <a:p>
            <a:r>
              <a:rPr lang="en-US" dirty="0"/>
              <a:t>Declaring Methods </a:t>
            </a:r>
          </a:p>
          <a:p>
            <a:r>
              <a:rPr lang="en-US" dirty="0"/>
              <a:t>Methods Demonstration</a:t>
            </a:r>
          </a:p>
          <a:p>
            <a:r>
              <a:rPr lang="en-US" dirty="0"/>
              <a:t>Methods on Built-in Types</a:t>
            </a:r>
          </a:p>
          <a:p>
            <a:r>
              <a:rPr lang="en-US"/>
              <a:t>Embedded Type and Methods</a:t>
            </a:r>
            <a:endParaRPr lang="en-US" dirty="0"/>
          </a:p>
          <a:p>
            <a:endParaRPr lang="en-US" dirty="0"/>
          </a:p>
          <a:p>
            <a:endParaRPr 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Learning Objectives</a:t>
            </a:r>
          </a:p>
        </p:txBody>
      </p:sp>
      <p:sp>
        <p:nvSpPr>
          <p:cNvPr id="6" name="Content Placeholder 5"/>
          <p:cNvSpPr>
            <a:spLocks noGrp="1"/>
          </p:cNvSpPr>
          <p:nvPr>
            <p:ph idx="1"/>
          </p:nvPr>
        </p:nvSpPr>
        <p:spPr/>
        <p:txBody>
          <a:bodyPr/>
          <a:lstStyle/>
          <a:p>
            <a:pPr marL="179705" indent="0">
              <a:buNone/>
            </a:pPr>
            <a:r>
              <a:rPr lang="en-US" dirty="0"/>
              <a:t>By the end of this lesson, you will be able to:</a:t>
            </a:r>
          </a:p>
          <a:p>
            <a:r>
              <a:rPr lang="en-US" dirty="0"/>
              <a:t>Describe the use of methods in Golang</a:t>
            </a:r>
          </a:p>
          <a:p>
            <a:r>
              <a:rPr lang="en-US" dirty="0"/>
              <a:t>Use methods in Go programming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animEffect transition="in" filter="fade">
                                      <p:cBhvr>
                                        <p:cTn id="21" dur="1000"/>
                                        <p:tgtEl>
                                          <p:spTgt spid="6">
                                            <p:txEl>
                                              <p:pRg st="2" end="2"/>
                                            </p:txEl>
                                          </p:spTgt>
                                        </p:tgtEl>
                                      </p:cBhvr>
                                    </p:animEffect>
                                    <p:anim calcmode="lin" valueType="num">
                                      <p:cBhvr>
                                        <p:cTn id="22"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57300" y="2565400"/>
            <a:ext cx="15773400" cy="4279900"/>
          </a:xfrm>
        </p:spPr>
        <p:txBody>
          <a:bodyPr/>
          <a:lstStyle/>
          <a:p>
            <a:r>
              <a:rPr lang="en-US" dirty="0">
                <a:solidFill>
                  <a:srgbClr val="1155CC"/>
                </a:solidFill>
              </a:rPr>
              <a:t>Methods in Golang</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Methods</a:t>
            </a:r>
          </a:p>
        </p:txBody>
      </p:sp>
      <p:sp>
        <p:nvSpPr>
          <p:cNvPr id="4" name="Rectangle: Rounded Corners 3">
            <a:extLst>
              <a:ext uri="{FF2B5EF4-FFF2-40B4-BE49-F238E27FC236}">
                <a16:creationId xmlns:a16="http://schemas.microsoft.com/office/drawing/2014/main" id="{ABC55282-E612-2AC6-DE11-69A6AC009124}"/>
              </a:ext>
            </a:extLst>
          </p:cNvPr>
          <p:cNvSpPr/>
          <p:nvPr/>
        </p:nvSpPr>
        <p:spPr bwMode="auto">
          <a:xfrm>
            <a:off x="607218" y="2398790"/>
            <a:ext cx="14008668" cy="6280753"/>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Go methods are similar to Go function with one difference, that is, the method contains a receiver argument in it.</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Methods are functions that operate on specific types, allowing you to define behavior that is closely related to the type itself.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 With the help of the receiver argument, the method can access the properties of the receiver.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The receiver can be of struct type or non-struct type. When you create a method in your code, the receiver and receiver type must be present in the same package.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The user is not allowed to create a method in which the receiver type is already defined in another package including inbuilt type like int, string, and so on. If he tries to do so, then the compiler will give an error.</a:t>
            </a:r>
          </a:p>
        </p:txBody>
      </p:sp>
    </p:spTree>
    <p:extLst>
      <p:ext uri="{BB962C8B-B14F-4D97-AF65-F5344CB8AC3E}">
        <p14:creationId xmlns:p14="http://schemas.microsoft.com/office/powerpoint/2010/main" val="84731266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Declaring Methods</a:t>
            </a:r>
          </a:p>
        </p:txBody>
      </p:sp>
      <p:sp>
        <p:nvSpPr>
          <p:cNvPr id="3" name="Rectangle: Rounded Corners 2"/>
          <p:cNvSpPr/>
          <p:nvPr/>
        </p:nvSpPr>
        <p:spPr bwMode="auto">
          <a:xfrm>
            <a:off x="3331027" y="4199561"/>
            <a:ext cx="11625943" cy="1998042"/>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panose="020B0604020202020204"/>
              </a:rPr>
              <a:t>func</a:t>
            </a:r>
            <a:r>
              <a:rPr lang="en-US" sz="2400" dirty="0">
                <a:solidFill>
                  <a:srgbClr val="404040"/>
                </a:solidFill>
                <a:latin typeface="Consolas" panose="020B0609020204030204" pitchFamily="49" charset="0"/>
                <a:cs typeface="Arial" panose="020B0604020202020204" pitchFamily="34" charset="0"/>
                <a:sym typeface="Arial" panose="020B0604020202020204"/>
              </a:rPr>
              <a:t> (receiver </a:t>
            </a:r>
            <a:r>
              <a:rPr lang="en-US" sz="2400" dirty="0" err="1">
                <a:solidFill>
                  <a:srgbClr val="404040"/>
                </a:solidFill>
                <a:latin typeface="Consolas" panose="020B0609020204030204" pitchFamily="49" charset="0"/>
                <a:cs typeface="Arial" panose="020B0604020202020204" pitchFamily="34" charset="0"/>
                <a:sym typeface="Arial" panose="020B0604020202020204"/>
              </a:rPr>
              <a:t>ReceiverType</a:t>
            </a: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MethodName</a:t>
            </a:r>
            <a:r>
              <a:rPr lang="en-US" sz="2400" dirty="0">
                <a:solidFill>
                  <a:srgbClr val="404040"/>
                </a:solidFill>
                <a:latin typeface="Consolas" panose="020B0609020204030204" pitchFamily="49" charset="0"/>
                <a:cs typeface="Arial" panose="020B0604020202020204" pitchFamily="34" charset="0"/>
                <a:sym typeface="Arial" panose="020B0604020202020204"/>
              </a:rPr>
              <a:t>(parameters) </a:t>
            </a:r>
            <a:r>
              <a:rPr lang="en-US" sz="2400" dirty="0" err="1">
                <a:solidFill>
                  <a:srgbClr val="404040"/>
                </a:solidFill>
                <a:latin typeface="Consolas" panose="020B0609020204030204" pitchFamily="49" charset="0"/>
                <a:cs typeface="Arial" panose="020B0604020202020204" pitchFamily="34" charset="0"/>
                <a:sym typeface="Arial" panose="020B0604020202020204"/>
              </a:rPr>
              <a:t>ReturnType</a:t>
            </a:r>
            <a:r>
              <a:rPr lang="en-US" sz="2400" dirty="0">
                <a:solidFill>
                  <a:srgbClr val="404040"/>
                </a:solidFill>
                <a:latin typeface="Consolas" panose="020B0609020204030204" pitchFamily="49" charset="0"/>
                <a:cs typeface="Arial" panose="020B0604020202020204" pitchFamily="34" charset="0"/>
                <a:sym typeface="Arial" panose="020B0604020202020204"/>
              </a:rPr>
              <a: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 Method body</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a:t>
            </a:r>
          </a:p>
        </p:txBody>
      </p:sp>
      <p:sp>
        <p:nvSpPr>
          <p:cNvPr id="6" name="Rectangle: Rounded Corners 5"/>
          <p:cNvSpPr/>
          <p:nvPr/>
        </p:nvSpPr>
        <p:spPr bwMode="auto">
          <a:xfrm>
            <a:off x="7639332" y="3770742"/>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
        <p:nvSpPr>
          <p:cNvPr id="4" name="Rectangle: Rounded Corners 3">
            <a:extLst>
              <a:ext uri="{FF2B5EF4-FFF2-40B4-BE49-F238E27FC236}">
                <a16:creationId xmlns:a16="http://schemas.microsoft.com/office/drawing/2014/main" id="{734B3B29-EBB3-722D-2F5A-02DEF64C099E}"/>
              </a:ext>
            </a:extLst>
          </p:cNvPr>
          <p:cNvSpPr/>
          <p:nvPr/>
        </p:nvSpPr>
        <p:spPr bwMode="auto">
          <a:xfrm>
            <a:off x="493486" y="1656628"/>
            <a:ext cx="16168914" cy="1681658"/>
          </a:xfrm>
          <a:prstGeom prst="roundRect">
            <a:avLst/>
          </a:prstGeom>
          <a:solidFill>
            <a:schemeClr val="accent4">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In Go, a method is defined using the </a:t>
            </a:r>
            <a:r>
              <a:rPr lang="en-US" sz="2400" b="1" dirty="0" err="1">
                <a:solidFill>
                  <a:schemeClr val="tx1">
                    <a:lumMod val="65000"/>
                    <a:lumOff val="35000"/>
                  </a:schemeClr>
                </a:solidFill>
                <a:latin typeface="Arial" panose="020B0604020202020204" pitchFamily="34" charset="0"/>
                <a:cs typeface="Arial" panose="020B0604020202020204" pitchFamily="34" charset="0"/>
              </a:rPr>
              <a:t>func</a:t>
            </a:r>
            <a:r>
              <a:rPr lang="en-US" sz="2400" dirty="0">
                <a:solidFill>
                  <a:schemeClr val="tx1">
                    <a:lumMod val="65000"/>
                    <a:lumOff val="35000"/>
                  </a:schemeClr>
                </a:solidFill>
                <a:latin typeface="Arial" panose="020B0604020202020204" pitchFamily="34" charset="0"/>
                <a:cs typeface="Arial" panose="020B0604020202020204" pitchFamily="34" charset="0"/>
              </a:rPr>
              <a:t> keyword followed by the receiver type (the type on which the method operates) and a method name. The receiver type is specified within parentheses before the method name. The syntax is demonstrated below:</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9" name="Rectangle: Rounded Corners 8">
            <a:extLst>
              <a:ext uri="{FF2B5EF4-FFF2-40B4-BE49-F238E27FC236}">
                <a16:creationId xmlns:a16="http://schemas.microsoft.com/office/drawing/2014/main" id="{C6153005-5E04-54B7-D650-BAA97117CA74}"/>
              </a:ext>
            </a:extLst>
          </p:cNvPr>
          <p:cNvSpPr/>
          <p:nvPr/>
        </p:nvSpPr>
        <p:spPr bwMode="auto">
          <a:xfrm>
            <a:off x="493486" y="6487886"/>
            <a:ext cx="17187295" cy="3178628"/>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2"/>
              </a:buBlip>
              <a:defRPr/>
            </a:pPr>
            <a:r>
              <a:rPr lang="en-US" sz="2400" b="1" dirty="0">
                <a:solidFill>
                  <a:schemeClr val="tx1">
                    <a:lumMod val="65000"/>
                    <a:lumOff val="35000"/>
                  </a:schemeClr>
                </a:solidFill>
                <a:latin typeface="Arial" panose="020B0604020202020204" pitchFamily="34" charset="0"/>
                <a:cs typeface="Arial" panose="020B0604020202020204" pitchFamily="34" charset="0"/>
              </a:rPr>
              <a:t>receiver: </a:t>
            </a:r>
            <a:r>
              <a:rPr lang="en-US" sz="2400" dirty="0">
                <a:solidFill>
                  <a:schemeClr val="tx1">
                    <a:lumMod val="65000"/>
                    <a:lumOff val="35000"/>
                  </a:schemeClr>
                </a:solidFill>
                <a:latin typeface="Arial" panose="020B0604020202020204" pitchFamily="34" charset="0"/>
                <a:cs typeface="Arial" panose="020B0604020202020204" pitchFamily="34" charset="0"/>
              </a:rPr>
              <a:t>This is an identifier for the receiver type, and it can be any valid identifier. It specifies on which type the method operates.</a:t>
            </a:r>
          </a:p>
          <a:p>
            <a:pPr marL="539750" lvl="1" indent="-360045" fontAlgn="base">
              <a:spcBef>
                <a:spcPts val="1200"/>
              </a:spcBef>
              <a:spcAft>
                <a:spcPts val="1200"/>
              </a:spcAft>
              <a:buClr>
                <a:srgbClr val="095A82"/>
              </a:buClr>
              <a:buSzPct val="100000"/>
              <a:buBlip>
                <a:blip r:embed="rId2"/>
              </a:buBlip>
              <a:defRPr/>
            </a:pPr>
            <a:r>
              <a:rPr lang="en-US" sz="2400" b="1" dirty="0" err="1">
                <a:solidFill>
                  <a:schemeClr val="tx1">
                    <a:lumMod val="65000"/>
                    <a:lumOff val="35000"/>
                  </a:schemeClr>
                </a:solidFill>
                <a:latin typeface="Arial" panose="020B0604020202020204" pitchFamily="34" charset="0"/>
                <a:cs typeface="Arial" panose="020B0604020202020204" pitchFamily="34" charset="0"/>
              </a:rPr>
              <a:t>ReceiverType</a:t>
            </a:r>
            <a:r>
              <a:rPr lang="en-US" sz="2400" b="1" dirty="0">
                <a:solidFill>
                  <a:schemeClr val="tx1">
                    <a:lumMod val="65000"/>
                    <a:lumOff val="35000"/>
                  </a:schemeClr>
                </a:solidFill>
                <a:latin typeface="Arial" panose="020B0604020202020204" pitchFamily="34" charset="0"/>
                <a:cs typeface="Arial" panose="020B0604020202020204" pitchFamily="34" charset="0"/>
              </a:rPr>
              <a:t>: </a:t>
            </a:r>
            <a:r>
              <a:rPr lang="en-US" sz="2400" dirty="0">
                <a:solidFill>
                  <a:schemeClr val="tx1">
                    <a:lumMod val="65000"/>
                    <a:lumOff val="35000"/>
                  </a:schemeClr>
                </a:solidFill>
                <a:latin typeface="Arial" panose="020B0604020202020204" pitchFamily="34" charset="0"/>
                <a:cs typeface="Arial" panose="020B0604020202020204" pitchFamily="34" charset="0"/>
              </a:rPr>
              <a:t>This is the data type to which the method is attached. It can be a user-defined type or a built-in type.</a:t>
            </a:r>
          </a:p>
          <a:p>
            <a:pPr marL="539750" lvl="1" indent="-360045" fontAlgn="base">
              <a:spcBef>
                <a:spcPts val="1200"/>
              </a:spcBef>
              <a:spcAft>
                <a:spcPts val="1200"/>
              </a:spcAft>
              <a:buClr>
                <a:srgbClr val="095A82"/>
              </a:buClr>
              <a:buSzPct val="100000"/>
              <a:buBlip>
                <a:blip r:embed="rId2"/>
              </a:buBlip>
              <a:defRPr/>
            </a:pPr>
            <a:r>
              <a:rPr lang="en-US" sz="2400" b="1" dirty="0" err="1">
                <a:solidFill>
                  <a:schemeClr val="tx1">
                    <a:lumMod val="65000"/>
                    <a:lumOff val="35000"/>
                  </a:schemeClr>
                </a:solidFill>
                <a:latin typeface="Arial" panose="020B0604020202020204" pitchFamily="34" charset="0"/>
                <a:cs typeface="Arial" panose="020B0604020202020204" pitchFamily="34" charset="0"/>
              </a:rPr>
              <a:t>MethodName</a:t>
            </a:r>
            <a:r>
              <a:rPr lang="en-US" sz="2400" b="1" dirty="0">
                <a:solidFill>
                  <a:schemeClr val="tx1">
                    <a:lumMod val="65000"/>
                    <a:lumOff val="35000"/>
                  </a:schemeClr>
                </a:solidFill>
                <a:latin typeface="Arial" panose="020B0604020202020204" pitchFamily="34" charset="0"/>
                <a:cs typeface="Arial" panose="020B0604020202020204" pitchFamily="34" charset="0"/>
              </a:rPr>
              <a:t>:</a:t>
            </a:r>
            <a:r>
              <a:rPr lang="en-US" sz="2400" dirty="0">
                <a:solidFill>
                  <a:schemeClr val="tx1">
                    <a:lumMod val="65000"/>
                    <a:lumOff val="35000"/>
                  </a:schemeClr>
                </a:solidFill>
                <a:latin typeface="Arial" panose="020B0604020202020204" pitchFamily="34" charset="0"/>
                <a:cs typeface="Arial" panose="020B0604020202020204" pitchFamily="34" charset="0"/>
              </a:rPr>
              <a:t> Choose a name for the method, following the rules for Go identifiers.</a:t>
            </a:r>
          </a:p>
          <a:p>
            <a:pPr marL="539750" lvl="1" indent="-360045" fontAlgn="base">
              <a:spcBef>
                <a:spcPts val="1200"/>
              </a:spcBef>
              <a:spcAft>
                <a:spcPts val="1200"/>
              </a:spcAft>
              <a:buClr>
                <a:srgbClr val="095A82"/>
              </a:buClr>
              <a:buSzPct val="100000"/>
              <a:buBlip>
                <a:blip r:embed="rId2"/>
              </a:buBlip>
              <a:defRPr/>
            </a:pPr>
            <a:r>
              <a:rPr lang="en-US" sz="2400" b="1" dirty="0">
                <a:solidFill>
                  <a:schemeClr val="tx1">
                    <a:lumMod val="65000"/>
                    <a:lumOff val="35000"/>
                  </a:schemeClr>
                </a:solidFill>
                <a:latin typeface="Arial" panose="020B0604020202020204" pitchFamily="34" charset="0"/>
                <a:cs typeface="Arial" panose="020B0604020202020204" pitchFamily="34" charset="0"/>
              </a:rPr>
              <a:t>parameters: </a:t>
            </a:r>
            <a:r>
              <a:rPr lang="en-US" sz="2400" dirty="0">
                <a:solidFill>
                  <a:schemeClr val="tx1">
                    <a:lumMod val="65000"/>
                    <a:lumOff val="35000"/>
                  </a:schemeClr>
                </a:solidFill>
                <a:latin typeface="Arial" panose="020B0604020202020204" pitchFamily="34" charset="0"/>
                <a:cs typeface="Arial" panose="020B0604020202020204" pitchFamily="34" charset="0"/>
              </a:rPr>
              <a:t>These are the input values that the method expects, similar to regular function parameters.</a:t>
            </a:r>
            <a:endParaRPr lang="en-US" sz="2400" dirty="0">
              <a:solidFill>
                <a:schemeClr val="tx1">
                  <a:lumMod val="65000"/>
                  <a:lumOff val="35000"/>
                </a:schemeClr>
              </a:solidFill>
              <a:latin typeface="Consolas" panose="020B0609020204030204" pitchFamily="49" charset="0"/>
              <a:cs typeface="Arial" panose="020B0604020202020204" pitchFamily="34" charset="0"/>
            </a:endParaRPr>
          </a:p>
        </p:txBody>
      </p:sp>
    </p:spTree>
    <p:extLst>
      <p:ext uri="{BB962C8B-B14F-4D97-AF65-F5344CB8AC3E}">
        <p14:creationId xmlns:p14="http://schemas.microsoft.com/office/powerpoint/2010/main" val="405804897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4" grpId="0" animBg="1"/>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 Demonstration</a:t>
            </a:r>
          </a:p>
        </p:txBody>
      </p:sp>
      <p:sp>
        <p:nvSpPr>
          <p:cNvPr id="3" name="Rectangle: Rounded Corners 2"/>
          <p:cNvSpPr/>
          <p:nvPr/>
        </p:nvSpPr>
        <p:spPr bwMode="auto">
          <a:xfrm>
            <a:off x="435428" y="1861498"/>
            <a:ext cx="10421258" cy="7834045"/>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endParaRPr lang="en-US" sz="2400" dirty="0">
              <a:solidFill>
                <a:srgbClr val="404040"/>
              </a:solidFill>
              <a:latin typeface="Consolas" panose="020B0609020204030204" pitchFamily="49" charset="0"/>
              <a:cs typeface="Arial" panose="020B0604020202020204" pitchFamily="34" charset="0"/>
              <a:sym typeface="Arial" panose="020B0604020202020204"/>
            </a:endParaRP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package main</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import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a:t>
            </a:r>
            <a:r>
              <a:rPr lang="en-US" sz="2400" dirty="0">
                <a:solidFill>
                  <a:srgbClr val="404040"/>
                </a:solidFill>
                <a:latin typeface="Consolas" panose="020B0609020204030204" pitchFamily="49" charset="0"/>
                <a:cs typeface="Arial" panose="020B0604020202020204" pitchFamily="34" charset="0"/>
                <a:sym typeface="Arial" panose="020B0604020202020204"/>
              </a:rPr>
              <a: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type author struct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name	 string</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branch string</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particles int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salary int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a:t>
            </a:r>
          </a:p>
          <a:p>
            <a:pPr marL="179705"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panose="020B0604020202020204"/>
              </a:rPr>
              <a:t>func</a:t>
            </a:r>
            <a:r>
              <a:rPr lang="en-US" sz="2400" dirty="0">
                <a:solidFill>
                  <a:srgbClr val="404040"/>
                </a:solidFill>
                <a:latin typeface="Consolas" panose="020B0609020204030204" pitchFamily="49" charset="0"/>
                <a:cs typeface="Arial" panose="020B0604020202020204" pitchFamily="34" charset="0"/>
                <a:sym typeface="Arial" panose="020B0604020202020204"/>
              </a:rPr>
              <a:t> (a author) show()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fmt.Println</a:t>
            </a:r>
            <a:r>
              <a:rPr lang="en-US" sz="2400" dirty="0">
                <a:solidFill>
                  <a:srgbClr val="404040"/>
                </a:solidFill>
                <a:latin typeface="Consolas" panose="020B0609020204030204" pitchFamily="49" charset="0"/>
                <a:cs typeface="Arial" panose="020B0604020202020204" pitchFamily="34" charset="0"/>
                <a:sym typeface="Arial" panose="020B0604020202020204"/>
              </a:rPr>
              <a:t>("Author's Name: ", a.name)</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fmt.Println</a:t>
            </a:r>
            <a:r>
              <a:rPr lang="en-US" sz="2400" dirty="0">
                <a:solidFill>
                  <a:srgbClr val="404040"/>
                </a:solidFill>
                <a:latin typeface="Consolas" panose="020B0609020204030204" pitchFamily="49" charset="0"/>
                <a:cs typeface="Arial" panose="020B0604020202020204" pitchFamily="34" charset="0"/>
                <a:sym typeface="Arial" panose="020B0604020202020204"/>
              </a:rPr>
              <a:t>("Branch Name: ", </a:t>
            </a:r>
            <a:r>
              <a:rPr lang="en-US" sz="2400" dirty="0" err="1">
                <a:solidFill>
                  <a:srgbClr val="404040"/>
                </a:solidFill>
                <a:latin typeface="Consolas" panose="020B0609020204030204" pitchFamily="49" charset="0"/>
                <a:cs typeface="Arial" panose="020B0604020202020204" pitchFamily="34" charset="0"/>
                <a:sym typeface="Arial" panose="020B0604020202020204"/>
              </a:rPr>
              <a:t>a.branch</a:t>
            </a:r>
            <a:r>
              <a:rPr lang="en-US" sz="2400" dirty="0">
                <a:solidFill>
                  <a:srgbClr val="404040"/>
                </a:solidFill>
                <a:latin typeface="Consolas" panose="020B0609020204030204" pitchFamily="49" charset="0"/>
                <a:cs typeface="Arial" panose="020B0604020202020204" pitchFamily="34" charset="0"/>
                <a:sym typeface="Arial" panose="020B0604020202020204"/>
              </a:rPr>
              <a:t>)</a:t>
            </a:r>
          </a:p>
          <a:p>
            <a:pPr marL="179705" lvl="1" fontAlgn="base">
              <a:spcBef>
                <a:spcPts val="1200"/>
              </a:spcBef>
              <a:spcAft>
                <a:spcPts val="1200"/>
              </a:spcAft>
              <a:buClr>
                <a:srgbClr val="095A82"/>
              </a:buClr>
              <a:buSzPct val="100000"/>
              <a:defRPr/>
            </a:pPr>
            <a:endParaRPr lang="en-US" sz="2400" dirty="0">
              <a:solidFill>
                <a:srgbClr val="404040"/>
              </a:solidFill>
              <a:latin typeface="Consolas" panose="020B0609020204030204" pitchFamily="49" charset="0"/>
              <a:cs typeface="Arial" panose="020B0604020202020204" pitchFamily="34" charset="0"/>
              <a:sym typeface="Arial" panose="020B0604020202020204"/>
            </a:endParaRPr>
          </a:p>
        </p:txBody>
      </p:sp>
      <p:sp>
        <p:nvSpPr>
          <p:cNvPr id="6" name="Rectangle: Rounded Corners 5"/>
          <p:cNvSpPr/>
          <p:nvPr/>
        </p:nvSpPr>
        <p:spPr bwMode="auto">
          <a:xfrm>
            <a:off x="4198256" y="1432679"/>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Tree>
    <p:extLst>
      <p:ext uri="{BB962C8B-B14F-4D97-AF65-F5344CB8AC3E}">
        <p14:creationId xmlns:p14="http://schemas.microsoft.com/office/powerpoint/2010/main" val="405083379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7810</TotalTime>
  <Words>721</Words>
  <Application>Microsoft Office PowerPoint</Application>
  <PresentationFormat>Custom</PresentationFormat>
  <Paragraphs>93</Paragraphs>
  <Slides>14</Slides>
  <Notes>1</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14</vt:i4>
      </vt:variant>
    </vt:vector>
  </HeadingPairs>
  <TitlesOfParts>
    <vt:vector size="22" baseType="lpstr">
      <vt:lpstr>Calibri</vt:lpstr>
      <vt:lpstr>Consolas</vt:lpstr>
      <vt:lpstr>Arial</vt:lpstr>
      <vt:lpstr>Roboto</vt:lpstr>
      <vt:lpstr>Calibri Light</vt:lpstr>
      <vt:lpstr>Office Theme</vt:lpstr>
      <vt:lpstr>Custom Design</vt:lpstr>
      <vt:lpstr>1_Custom Design</vt:lpstr>
      <vt:lpstr>Programming with Golang</vt:lpstr>
      <vt:lpstr>PowerPoint Presentation</vt:lpstr>
      <vt:lpstr>PowerPoint Presentation</vt:lpstr>
      <vt:lpstr>Topics</vt:lpstr>
      <vt:lpstr>Learning Objectives</vt:lpstr>
      <vt:lpstr>Methods in Golang</vt:lpstr>
      <vt:lpstr>Introduction to Methods</vt:lpstr>
      <vt:lpstr>Declaring Methods</vt:lpstr>
      <vt:lpstr>Method Demonstration</vt:lpstr>
      <vt:lpstr>Method Demonstration (contd.)</vt:lpstr>
      <vt:lpstr>Methods on Built-in Types</vt:lpstr>
      <vt:lpstr>Embedded Type and Methods</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CONTENT</cp:lastModifiedBy>
  <cp:revision>86</cp:revision>
  <dcterms:created xsi:type="dcterms:W3CDTF">2023-08-03T08:03:00Z</dcterms:created>
  <dcterms:modified xsi:type="dcterms:W3CDTF">2023-10-25T18:10:27Z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8FCC90B54A4440E584E2C6124EC06199_12</vt:lpwstr>
  </property>
  <property fmtid="{D5CDD505-2E9C-101B-9397-08002B2CF9AE}" pid="3" name="KSOProductBuildVer">
    <vt:lpwstr>1033-12.2.0.13201</vt:lpwstr>
  </property>
</Properties>
</file>

<file path=docProps/thumbnail.jpeg>
</file>